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71" r:id="rId15"/>
    <p:sldId id="272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7C23-1052-44E3-8A40-31D615DCB706}" type="datetimeFigureOut">
              <a:rPr lang="tr-TR" smtClean="0"/>
              <a:t>8.11.2013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563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7C23-1052-44E3-8A40-31D615DCB706}" type="datetimeFigureOut">
              <a:rPr lang="tr-TR" smtClean="0"/>
              <a:t>8.11.2013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93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7C23-1052-44E3-8A40-31D615DCB706}" type="datetimeFigureOut">
              <a:rPr lang="tr-TR" smtClean="0"/>
              <a:t>8.11.2013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755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9A6246D-EC1E-8A4F-9890-46A56C8767A5}" type="datetimeFigureOut">
              <a:rPr lang="en-US">
                <a:solidFill>
                  <a:prstClr val="black"/>
                </a:solidFill>
              </a:rPr>
              <a:pPr defTabSz="457200"/>
              <a:t>11/8/2013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9C5A291-A02D-6B41-AA1F-E5C3ABBCEE5F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115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pic>
        <p:nvPicPr>
          <p:cNvPr id="7" name="Picture 8" descr="logo co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663" y="6386513"/>
            <a:ext cx="1506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8"/>
          <p:cNvCxnSpPr/>
          <p:nvPr userDrawn="1"/>
        </p:nvCxnSpPr>
        <p:spPr>
          <a:xfrm>
            <a:off x="152400" y="6329363"/>
            <a:ext cx="8813800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609600" y="65087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80C225-7FCA-4646-AE50-481D91D44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00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9A6246D-EC1E-8A4F-9890-46A56C8767A5}" type="datetimeFigureOut">
              <a:rPr lang="en-US">
                <a:solidFill>
                  <a:prstClr val="black"/>
                </a:solidFill>
              </a:rPr>
              <a:pPr defTabSz="457200"/>
              <a:t>11/8/2013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9C5A291-A02D-6B41-AA1F-E5C3ABBCEE5F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967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9A6246D-EC1E-8A4F-9890-46A56C8767A5}" type="datetimeFigureOut">
              <a:rPr lang="en-US">
                <a:solidFill>
                  <a:prstClr val="black"/>
                </a:solidFill>
              </a:rPr>
              <a:pPr defTabSz="457200"/>
              <a:t>11/8/2013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9C5A291-A02D-6B41-AA1F-E5C3ABBCEE5F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579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9A6246D-EC1E-8A4F-9890-46A56C8767A5}" type="datetimeFigureOut">
              <a:rPr lang="en-US">
                <a:solidFill>
                  <a:prstClr val="black"/>
                </a:solidFill>
              </a:rPr>
              <a:pPr defTabSz="457200"/>
              <a:t>11/8/2013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9C5A291-A02D-6B41-AA1F-E5C3ABBCEE5F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993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9A6246D-EC1E-8A4F-9890-46A56C8767A5}" type="datetimeFigureOut">
              <a:rPr lang="en-US">
                <a:solidFill>
                  <a:prstClr val="black"/>
                </a:solidFill>
              </a:rPr>
              <a:pPr defTabSz="457200"/>
              <a:t>11/8/2013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9C5A291-A02D-6B41-AA1F-E5C3ABBCEE5F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5984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9A6246D-EC1E-8A4F-9890-46A56C8767A5}" type="datetimeFigureOut">
              <a:rPr lang="en-US">
                <a:solidFill>
                  <a:prstClr val="black"/>
                </a:solidFill>
              </a:rPr>
              <a:pPr defTabSz="457200"/>
              <a:t>11/8/2013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9C5A291-A02D-6B41-AA1F-E5C3ABBCEE5F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926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9A6246D-EC1E-8A4F-9890-46A56C8767A5}" type="datetimeFigureOut">
              <a:rPr lang="en-US">
                <a:solidFill>
                  <a:prstClr val="black"/>
                </a:solidFill>
              </a:rPr>
              <a:pPr defTabSz="457200"/>
              <a:t>11/8/2013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9C5A291-A02D-6B41-AA1F-E5C3ABBCEE5F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61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7C23-1052-44E3-8A40-31D615DCB706}" type="datetimeFigureOut">
              <a:rPr lang="tr-TR" smtClean="0"/>
              <a:t>8.11.2013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029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9A6246D-EC1E-8A4F-9890-46A56C8767A5}" type="datetimeFigureOut">
              <a:rPr lang="en-US">
                <a:solidFill>
                  <a:prstClr val="black"/>
                </a:solidFill>
              </a:rPr>
              <a:pPr defTabSz="457200"/>
              <a:t>11/8/2013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9C5A291-A02D-6B41-AA1F-E5C3ABBCEE5F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5053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9A6246D-EC1E-8A4F-9890-46A56C8767A5}" type="datetimeFigureOut">
              <a:rPr lang="en-US">
                <a:solidFill>
                  <a:prstClr val="black"/>
                </a:solidFill>
              </a:rPr>
              <a:pPr defTabSz="457200"/>
              <a:t>11/8/2013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9C5A291-A02D-6B41-AA1F-E5C3ABBCEE5F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1844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9A6246D-EC1E-8A4F-9890-46A56C8767A5}" type="datetimeFigureOut">
              <a:rPr lang="en-US">
                <a:solidFill>
                  <a:prstClr val="black"/>
                </a:solidFill>
              </a:rPr>
              <a:pPr defTabSz="457200"/>
              <a:t>11/8/2013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9C5A291-A02D-6B41-AA1F-E5C3ABBCEE5F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58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7C23-1052-44E3-8A40-31D615DCB706}" type="datetimeFigureOut">
              <a:rPr lang="tr-TR" smtClean="0"/>
              <a:t>8.11.2013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876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7C23-1052-44E3-8A40-31D615DCB706}" type="datetimeFigureOut">
              <a:rPr lang="tr-TR" smtClean="0"/>
              <a:t>8.11.2013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638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7C23-1052-44E3-8A40-31D615DCB706}" type="datetimeFigureOut">
              <a:rPr lang="tr-TR" smtClean="0"/>
              <a:t>8.11.2013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7C23-1052-44E3-8A40-31D615DCB706}" type="datetimeFigureOut">
              <a:rPr lang="tr-TR" smtClean="0"/>
              <a:t>8.11.2013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873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7C23-1052-44E3-8A40-31D615DCB706}" type="datetimeFigureOut">
              <a:rPr lang="tr-TR" smtClean="0"/>
              <a:t>8.11.2013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779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7C23-1052-44E3-8A40-31D615DCB706}" type="datetimeFigureOut">
              <a:rPr lang="tr-TR" smtClean="0"/>
              <a:t>8.11.2013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15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7C23-1052-44E3-8A40-31D615DCB706}" type="datetimeFigureOut">
              <a:rPr lang="tr-TR" smtClean="0"/>
              <a:t>8.11.2013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979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67C23-1052-44E3-8A40-31D615DCB706}" type="datetimeFigureOut">
              <a:rPr lang="tr-TR" smtClean="0"/>
              <a:t>8.11.2013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967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pic>
        <p:nvPicPr>
          <p:cNvPr id="7" name="Picture 8" descr="logo com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663" y="6386513"/>
            <a:ext cx="1506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8"/>
          <p:cNvCxnSpPr/>
          <p:nvPr userDrawn="1"/>
        </p:nvCxnSpPr>
        <p:spPr>
          <a:xfrm>
            <a:off x="152400" y="6329363"/>
            <a:ext cx="8813800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609600" y="65087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80C225-7FCA-4646-AE50-481D91D44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3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utterstock.com/pic-88193818/stock-photo-young-woman-with-pain-in-the-back-office.html?src=WWxwSe602eoAj6_xd5ckzw-1-1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3500" y="1231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6012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5859463"/>
            <a:ext cx="9177338" cy="998537"/>
          </a:xfrm>
          <a:prstGeom prst="rect">
            <a:avLst/>
          </a:prstGeom>
          <a:solidFill>
            <a:srgbClr val="12AEBE"/>
          </a:solidFill>
          <a:ln w="12700">
            <a:solidFill>
              <a:srgbClr val="2EB2D5">
                <a:alpha val="45882"/>
              </a:srgbClr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r" eaLnBrk="1" hangingPunct="1">
              <a:lnSpc>
                <a:spcPct val="80000"/>
              </a:lnSpc>
            </a:pPr>
            <a:endParaRPr lang="en-US" sz="4100" dirty="0" smtClean="0">
              <a:solidFill>
                <a:schemeClr val="bg1"/>
              </a:solidFill>
            </a:endParaRPr>
          </a:p>
          <a:p>
            <a:pPr algn="r" eaLnBrk="1" hangingPunct="1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3Ekim2013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8" name="Picture 7" descr="logo_yatayA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567" y="1821365"/>
            <a:ext cx="68199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22803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Bacaklarını uzatarak </a:t>
            </a:r>
            <a:r>
              <a:rPr lang="tr-TR" dirty="0"/>
              <a:t>sırtüstü yere </a:t>
            </a:r>
            <a:r>
              <a:rPr lang="tr-TR" dirty="0" smtClean="0"/>
              <a:t>uzan, </a:t>
            </a:r>
            <a:r>
              <a:rPr lang="tr-TR" dirty="0" smtClean="0"/>
              <a:t>s</a:t>
            </a:r>
            <a:r>
              <a:rPr lang="tr-TR" dirty="0" smtClean="0"/>
              <a:t>ırtın aşağıda kalçan yukarıda kalacak şekilde, </a:t>
            </a:r>
            <a:r>
              <a:rPr lang="tr-TR" dirty="0"/>
              <a:t>s</a:t>
            </a:r>
            <a:r>
              <a:rPr lang="tr-TR" dirty="0" smtClean="0"/>
              <a:t>ağ dizini göğsüne </a:t>
            </a:r>
            <a:r>
              <a:rPr lang="tr-TR" dirty="0"/>
              <a:t>doğru </a:t>
            </a:r>
            <a:r>
              <a:rPr lang="tr-TR" dirty="0" smtClean="0"/>
              <a:t>bük. </a:t>
            </a:r>
            <a:r>
              <a:rPr lang="tr-TR" dirty="0"/>
              <a:t>S</a:t>
            </a:r>
            <a:r>
              <a:rPr lang="tr-TR" dirty="0" smtClean="0"/>
              <a:t>ol bacağın </a:t>
            </a:r>
            <a:r>
              <a:rPr lang="tr-TR" dirty="0"/>
              <a:t>yere </a:t>
            </a:r>
            <a:r>
              <a:rPr lang="tr-TR" dirty="0" smtClean="0"/>
              <a:t>uzanmış halde kalsın</a:t>
            </a:r>
            <a:r>
              <a:rPr lang="tr-TR" dirty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Yavaşça sağ </a:t>
            </a:r>
            <a:r>
              <a:rPr lang="tr-TR" dirty="0" smtClean="0"/>
              <a:t>bacağını yukarı kaldırarak bükülmüş olan dizini düzleştir</a:t>
            </a:r>
            <a:r>
              <a:rPr lang="tr-TR" dirty="0"/>
              <a:t> </a:t>
            </a:r>
            <a:r>
              <a:rPr lang="tr-TR" dirty="0" smtClean="0"/>
              <a:t>ve</a:t>
            </a:r>
            <a:r>
              <a:rPr lang="tr-TR" dirty="0" smtClean="0"/>
              <a:t> </a:t>
            </a:r>
            <a:r>
              <a:rPr lang="tr-TR" dirty="0"/>
              <a:t>iki </a:t>
            </a:r>
            <a:r>
              <a:rPr lang="tr-TR" dirty="0" smtClean="0"/>
              <a:t>elinle bacağının arkasını kavrayarak, </a:t>
            </a:r>
            <a:r>
              <a:rPr lang="tr-TR" dirty="0"/>
              <a:t>h</a:t>
            </a:r>
            <a:r>
              <a:rPr lang="tr-TR" dirty="0" smtClean="0"/>
              <a:t>afifçe bacağını kendine </a:t>
            </a:r>
            <a:r>
              <a:rPr lang="tr-TR" dirty="0"/>
              <a:t>doğru </a:t>
            </a:r>
            <a:r>
              <a:rPr lang="tr-TR" dirty="0" smtClean="0"/>
              <a:t>çek, kalçan </a:t>
            </a:r>
            <a:r>
              <a:rPr lang="tr-TR" dirty="0"/>
              <a:t>yerden kalksın. </a:t>
            </a:r>
          </a:p>
          <a:p>
            <a:pPr marL="0" indent="0">
              <a:buNone/>
            </a:pPr>
            <a:r>
              <a:rPr lang="tr-TR" dirty="0"/>
              <a:t>Derin nefes </a:t>
            </a:r>
            <a:r>
              <a:rPr lang="tr-TR" dirty="0" smtClean="0"/>
              <a:t>al, </a:t>
            </a:r>
            <a:r>
              <a:rPr lang="tr-TR" dirty="0"/>
              <a:t>10- 30 saniye kadar </a:t>
            </a:r>
            <a:r>
              <a:rPr lang="tr-TR" dirty="0" smtClean="0"/>
              <a:t>tut ve nefesini ver. Daha sonra diğer </a:t>
            </a:r>
            <a:r>
              <a:rPr lang="tr-TR" dirty="0" smtClean="0"/>
              <a:t>bacağınla</a:t>
            </a:r>
            <a:r>
              <a:rPr lang="tr-TR" dirty="0" smtClean="0"/>
              <a:t> </a:t>
            </a:r>
            <a:r>
              <a:rPr lang="tr-TR" dirty="0"/>
              <a:t>hareketi </a:t>
            </a:r>
            <a:r>
              <a:rPr lang="tr-TR" dirty="0" smtClean="0"/>
              <a:t>tekrarla.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633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Cat</a:t>
            </a:r>
            <a:r>
              <a:rPr lang="tr-TR" dirty="0"/>
              <a:t> </a:t>
            </a:r>
            <a:r>
              <a:rPr lang="tr-TR" dirty="0" err="1"/>
              <a:t>Stretch</a:t>
            </a:r>
            <a:endParaRPr lang="tr-TR" dirty="0"/>
          </a:p>
        </p:txBody>
      </p:sp>
      <p:pic>
        <p:nvPicPr>
          <p:cNvPr id="4098" name="Picture 2" descr="C:\Users\casper\Desktop\egzersiz resimler\Bitenler\01_Cat_Stretch_DSC_87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7659"/>
            <a:ext cx="5953125" cy="4836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63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Ellerini </a:t>
            </a:r>
            <a:r>
              <a:rPr lang="tr-TR" dirty="0"/>
              <a:t>omuz genişliğinde ve </a:t>
            </a:r>
            <a:r>
              <a:rPr lang="tr-TR" dirty="0" smtClean="0"/>
              <a:t>dizlerini </a:t>
            </a:r>
            <a:r>
              <a:rPr lang="tr-TR" dirty="0"/>
              <a:t>de kalça genişliğinde açarak </a:t>
            </a:r>
            <a:r>
              <a:rPr lang="tr-TR" dirty="0" smtClean="0"/>
              <a:t>ellerinin </a:t>
            </a:r>
            <a:r>
              <a:rPr lang="tr-TR" dirty="0"/>
              <a:t>ve </a:t>
            </a:r>
            <a:r>
              <a:rPr lang="tr-TR" dirty="0" smtClean="0"/>
              <a:t>dizlerinin üzerinde, resimdeki gördüğün şekilde dur. </a:t>
            </a:r>
            <a:r>
              <a:rPr lang="tr-TR" dirty="0"/>
              <a:t>(</a:t>
            </a:r>
            <a:r>
              <a:rPr lang="tr-TR" dirty="0" smtClean="0"/>
              <a:t>Omurgan </a:t>
            </a:r>
            <a:r>
              <a:rPr lang="tr-TR" dirty="0"/>
              <a:t>doğal duruşunda </a:t>
            </a:r>
            <a:r>
              <a:rPr lang="tr-TR" dirty="0" smtClean="0"/>
              <a:t>olmalı)</a:t>
            </a:r>
          </a:p>
          <a:p>
            <a:pPr marL="0" indent="0">
              <a:buNone/>
            </a:pPr>
            <a:r>
              <a:rPr lang="tr-TR" dirty="0" smtClean="0"/>
              <a:t>Karnındaki </a:t>
            </a:r>
            <a:r>
              <a:rPr lang="tr-TR" dirty="0"/>
              <a:t>kasları hissederek, </a:t>
            </a:r>
            <a:r>
              <a:rPr lang="tr-TR" dirty="0" smtClean="0"/>
              <a:t>karnını omurgana </a:t>
            </a:r>
            <a:r>
              <a:rPr lang="tr-TR" dirty="0"/>
              <a:t>doğru </a:t>
            </a:r>
            <a:r>
              <a:rPr lang="tr-TR" dirty="0" smtClean="0"/>
              <a:t>çek; sırtın yukarı doğru bombeli bir </a:t>
            </a:r>
            <a:r>
              <a:rPr lang="tr-TR" dirty="0"/>
              <a:t>biçimde </a:t>
            </a:r>
            <a:r>
              <a:rPr lang="tr-TR" dirty="0" smtClean="0"/>
              <a:t>dursun</a:t>
            </a:r>
            <a:r>
              <a:rPr lang="tr-TR" dirty="0" smtClean="0"/>
              <a:t>. Başının </a:t>
            </a:r>
            <a:r>
              <a:rPr lang="tr-TR" dirty="0"/>
              <a:t>ve </a:t>
            </a:r>
            <a:r>
              <a:rPr lang="tr-TR" dirty="0" smtClean="0"/>
              <a:t>boynunun kollarının arasına </a:t>
            </a:r>
            <a:r>
              <a:rPr lang="tr-TR" dirty="0"/>
              <a:t>doğal bir biçimde düşmesine izin </a:t>
            </a:r>
            <a:r>
              <a:rPr lang="tr-TR" dirty="0" smtClean="0"/>
              <a:t>ver.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Düzenli olarak nefes alıp vermeyi unutmadan, </a:t>
            </a:r>
            <a:r>
              <a:rPr lang="tr-TR" dirty="0"/>
              <a:t>d</a:t>
            </a:r>
            <a:r>
              <a:rPr lang="tr-TR" dirty="0" smtClean="0"/>
              <a:t>erin </a:t>
            </a:r>
            <a:r>
              <a:rPr lang="tr-TR" dirty="0"/>
              <a:t>nefes alarak 10-30 saniye kadar </a:t>
            </a:r>
            <a:r>
              <a:rPr lang="tr-TR" dirty="0" smtClean="0"/>
              <a:t>tut.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59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Child's</a:t>
            </a:r>
            <a:r>
              <a:rPr lang="tr-TR" dirty="0"/>
              <a:t> </a:t>
            </a:r>
            <a:r>
              <a:rPr lang="tr-TR" dirty="0" err="1"/>
              <a:t>Pose</a:t>
            </a:r>
            <a:endParaRPr lang="tr-TR" dirty="0"/>
          </a:p>
        </p:txBody>
      </p:sp>
      <p:pic>
        <p:nvPicPr>
          <p:cNvPr id="5122" name="Picture 2" descr="C:\Users\casper\Desktop\egzersiz resimler\Bitenler\02_Child's_pose_DSC_87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56792"/>
            <a:ext cx="6886575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575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Dizlerinin </a:t>
            </a:r>
            <a:r>
              <a:rPr lang="tr-TR" dirty="0"/>
              <a:t>üzerine oturarak </a:t>
            </a:r>
            <a:r>
              <a:rPr lang="tr-TR" dirty="0" smtClean="0"/>
              <a:t>ellerini </a:t>
            </a:r>
            <a:r>
              <a:rPr lang="tr-TR" dirty="0"/>
              <a:t>omuz genişliğinde </a:t>
            </a:r>
            <a:r>
              <a:rPr lang="tr-TR" dirty="0" smtClean="0"/>
              <a:t>aç, </a:t>
            </a:r>
            <a:r>
              <a:rPr lang="tr-TR" dirty="0"/>
              <a:t>ve öne doğru </a:t>
            </a:r>
            <a:r>
              <a:rPr lang="tr-TR" dirty="0" smtClean="0"/>
              <a:t>eğil. </a:t>
            </a:r>
            <a:r>
              <a:rPr lang="tr-TR" dirty="0" smtClean="0"/>
              <a:t>K</a:t>
            </a:r>
            <a:r>
              <a:rPr lang="tr-TR" dirty="0" smtClean="0"/>
              <a:t>ollarını </a:t>
            </a:r>
            <a:r>
              <a:rPr lang="tr-TR" dirty="0"/>
              <a:t>düz ve </a:t>
            </a:r>
            <a:r>
              <a:rPr lang="tr-TR" dirty="0" smtClean="0"/>
              <a:t>gergin olacak şekilde </a:t>
            </a:r>
            <a:r>
              <a:rPr lang="tr-TR" dirty="0" smtClean="0"/>
              <a:t>öne uzat</a:t>
            </a:r>
            <a:r>
              <a:rPr lang="tr-TR" dirty="0" smtClean="0"/>
              <a:t>. </a:t>
            </a:r>
            <a:r>
              <a:rPr lang="tr-TR" dirty="0"/>
              <a:t>(</a:t>
            </a:r>
            <a:r>
              <a:rPr lang="tr-TR" dirty="0" smtClean="0"/>
              <a:t>Omurgan </a:t>
            </a:r>
            <a:r>
              <a:rPr lang="tr-TR" dirty="0"/>
              <a:t>doğal duruşunda olmalı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Dizlerini </a:t>
            </a:r>
            <a:r>
              <a:rPr lang="tr-TR" dirty="0"/>
              <a:t>ve ayak </a:t>
            </a:r>
            <a:r>
              <a:rPr lang="tr-TR" dirty="0" smtClean="0"/>
              <a:t>bileklerini </a:t>
            </a:r>
            <a:r>
              <a:rPr lang="tr-TR" dirty="0"/>
              <a:t>birbirinden </a:t>
            </a:r>
            <a:r>
              <a:rPr lang="tr-TR" dirty="0" smtClean="0"/>
              <a:t>ayrı tutarak, kalçanı geriye doğru esnet. Omurganı uzatarak başının </a:t>
            </a:r>
            <a:r>
              <a:rPr lang="tr-TR" dirty="0"/>
              <a:t>ve </a:t>
            </a:r>
            <a:r>
              <a:rPr lang="tr-TR" dirty="0" smtClean="0"/>
              <a:t>boynunun </a:t>
            </a:r>
            <a:r>
              <a:rPr lang="tr-TR" dirty="0"/>
              <a:t>rahat bir şekilde parmaklarınıza doğru </a:t>
            </a:r>
            <a:r>
              <a:rPr lang="tr-TR" dirty="0" smtClean="0"/>
              <a:t>uzanmasını sağla.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Derin nefes alarak 10-30 saniye kadar </a:t>
            </a:r>
            <a:r>
              <a:rPr lang="tr-TR" dirty="0" smtClean="0"/>
              <a:t>tut </a:t>
            </a:r>
            <a:r>
              <a:rPr lang="tr-TR" dirty="0"/>
              <a:t>ve </a:t>
            </a:r>
            <a:r>
              <a:rPr lang="tr-TR" dirty="0" smtClean="0"/>
              <a:t>nefesini ver.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100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hlinkClick r:id="rId2"/>
              </a:rPr>
              <a:t>http://www.shutterstock.com/pic-88193818/stock-photo-young-woman-with-pain-in-the-back-office.html?src=WWxwSe602eoAj6_xd5ckzw-1-12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47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rgbClr val="4F81BD"/>
                </a:solidFill>
              </a:rPr>
              <a:t>   </a:t>
            </a:r>
            <a:r>
              <a:rPr lang="tr-TR" dirty="0" smtClean="0"/>
              <a:t>BEL AĞRISI İÇİN EGZERSİZLER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4392488"/>
          </a:xfrm>
        </p:spPr>
        <p:txBody>
          <a:bodyPr>
            <a:normAutofit fontScale="92500"/>
          </a:bodyPr>
          <a:lstStyle/>
          <a:p>
            <a:pPr algn="l"/>
            <a:r>
              <a:rPr lang="tr-TR" dirty="0">
                <a:solidFill>
                  <a:schemeClr val="tx1"/>
                </a:solidFill>
              </a:rPr>
              <a:t>Her insan </a:t>
            </a:r>
            <a:r>
              <a:rPr lang="tr-TR" dirty="0" smtClean="0">
                <a:solidFill>
                  <a:schemeClr val="tx1"/>
                </a:solidFill>
              </a:rPr>
              <a:t>hayatının </a:t>
            </a:r>
            <a:r>
              <a:rPr lang="tr-TR" dirty="0">
                <a:solidFill>
                  <a:schemeClr val="tx1"/>
                </a:solidFill>
              </a:rPr>
              <a:t>bir döneminde </a:t>
            </a:r>
            <a:r>
              <a:rPr lang="tr-TR" dirty="0" smtClean="0">
                <a:solidFill>
                  <a:schemeClr val="tx1"/>
                </a:solidFill>
              </a:rPr>
              <a:t>mutlaka </a:t>
            </a:r>
            <a:r>
              <a:rPr lang="tr-TR" dirty="0">
                <a:solidFill>
                  <a:schemeClr val="tx1"/>
                </a:solidFill>
              </a:rPr>
              <a:t>bel </a:t>
            </a:r>
            <a:r>
              <a:rPr lang="tr-TR" dirty="0" smtClean="0">
                <a:solidFill>
                  <a:schemeClr val="tx1"/>
                </a:solidFill>
              </a:rPr>
              <a:t>ağrısından </a:t>
            </a:r>
            <a:r>
              <a:rPr lang="tr-TR" dirty="0" err="1" smtClean="0">
                <a:solidFill>
                  <a:schemeClr val="tx1"/>
                </a:solidFill>
              </a:rPr>
              <a:t>muzdarip</a:t>
            </a:r>
            <a:r>
              <a:rPr lang="tr-TR" dirty="0" smtClean="0">
                <a:solidFill>
                  <a:schemeClr val="tx1"/>
                </a:solidFill>
              </a:rPr>
              <a:t> olur. </a:t>
            </a:r>
            <a:r>
              <a:rPr lang="tr-TR" dirty="0">
                <a:solidFill>
                  <a:schemeClr val="tx1"/>
                </a:solidFill>
              </a:rPr>
              <a:t>İlk </a:t>
            </a:r>
            <a:r>
              <a:rPr lang="tr-TR" dirty="0" smtClean="0">
                <a:solidFill>
                  <a:schemeClr val="tx1"/>
                </a:solidFill>
              </a:rPr>
              <a:t>defa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bel ağrısı çekenler, </a:t>
            </a:r>
            <a:r>
              <a:rPr lang="tr-TR" dirty="0" smtClean="0">
                <a:solidFill>
                  <a:schemeClr val="tx1"/>
                </a:solidFill>
              </a:rPr>
              <a:t>genellikle ağrının devam etmemesi için hemen bir çözüm bulmak isterler. </a:t>
            </a:r>
            <a:r>
              <a:rPr lang="tr-TR" dirty="0" smtClean="0">
                <a:solidFill>
                  <a:schemeClr val="tx1"/>
                </a:solidFill>
              </a:rPr>
              <a:t>Ama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ağrı çok şiddetli </a:t>
            </a:r>
            <a:r>
              <a:rPr lang="tr-TR" dirty="0" smtClean="0">
                <a:solidFill>
                  <a:schemeClr val="tx1"/>
                </a:solidFill>
              </a:rPr>
              <a:t>değil ise, zamanla hafifleyerek </a:t>
            </a:r>
            <a:r>
              <a:rPr lang="tr-TR" dirty="0">
                <a:solidFill>
                  <a:schemeClr val="tx1"/>
                </a:solidFill>
              </a:rPr>
              <a:t>2-3 hafta </a:t>
            </a:r>
            <a:r>
              <a:rPr lang="tr-TR" dirty="0" smtClean="0">
                <a:solidFill>
                  <a:schemeClr val="tx1"/>
                </a:solidFill>
              </a:rPr>
              <a:t>içinde belirgin şekilde azalır veya </a:t>
            </a:r>
            <a:r>
              <a:rPr lang="tr-TR" dirty="0">
                <a:solidFill>
                  <a:schemeClr val="tx1"/>
                </a:solidFill>
              </a:rPr>
              <a:t>tamamen </a:t>
            </a:r>
            <a:r>
              <a:rPr lang="tr-TR" dirty="0" smtClean="0">
                <a:solidFill>
                  <a:schemeClr val="tx1"/>
                </a:solidFill>
              </a:rPr>
              <a:t>kaybolur.</a:t>
            </a:r>
            <a:r>
              <a:rPr lang="tr-TR" dirty="0">
                <a:solidFill>
                  <a:schemeClr val="tx1"/>
                </a:solidFill>
              </a:rPr>
              <a:t/>
            </a:r>
            <a:br>
              <a:rPr lang="tr-TR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61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Beli </a:t>
            </a:r>
            <a:r>
              <a:rPr lang="tr-TR" dirty="0"/>
              <a:t>ağrıyan kişiler için bilinçsizce önerilen pek çok egzersizin ve özellikle spor </a:t>
            </a:r>
            <a:r>
              <a:rPr lang="tr-TR" dirty="0" smtClean="0"/>
              <a:t>salonlarında </a:t>
            </a:r>
            <a:r>
              <a:rPr lang="tr-TR" dirty="0"/>
              <a:t>yapılan </a:t>
            </a:r>
            <a:r>
              <a:rPr lang="tr-TR" dirty="0" smtClean="0"/>
              <a:t>hareketlerin, </a:t>
            </a:r>
            <a:r>
              <a:rPr lang="tr-TR" dirty="0"/>
              <a:t>yarardan çok </a:t>
            </a:r>
            <a:r>
              <a:rPr lang="tr-TR" dirty="0" smtClean="0"/>
              <a:t>zarar getirdiğini </a:t>
            </a:r>
            <a:r>
              <a:rPr lang="tr-TR" dirty="0"/>
              <a:t>belirtmek </a:t>
            </a:r>
            <a:r>
              <a:rPr lang="tr-TR" dirty="0" smtClean="0"/>
              <a:t>gerekir</a:t>
            </a:r>
            <a:r>
              <a:rPr lang="tr-TR" dirty="0" smtClean="0"/>
              <a:t>. </a:t>
            </a:r>
            <a:r>
              <a:rPr lang="tr-TR" dirty="0" smtClean="0"/>
              <a:t>İşte bel ağrısına iyi gelebilecek birkaç egzersiz: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7529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Lying</a:t>
            </a:r>
            <a:r>
              <a:rPr lang="tr-TR" dirty="0"/>
              <a:t> </a:t>
            </a:r>
            <a:r>
              <a:rPr lang="tr-TR" dirty="0" err="1"/>
              <a:t>Abs</a:t>
            </a:r>
            <a:r>
              <a:rPr lang="tr-TR" dirty="0"/>
              <a:t> </a:t>
            </a:r>
            <a:r>
              <a:rPr lang="tr-TR" dirty="0" err="1"/>
              <a:t>Stretch</a:t>
            </a:r>
            <a:endParaRPr lang="tr-TR" dirty="0"/>
          </a:p>
        </p:txBody>
      </p:sp>
      <p:pic>
        <p:nvPicPr>
          <p:cNvPr id="1027" name="Picture 3" descr="C:\Users\casper\Desktop\egzersiz resimler\Bitenler\03_Lying_Abs_Strech_DSC_7338.JP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556792"/>
            <a:ext cx="7272809" cy="468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12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Bacakların </a:t>
            </a:r>
            <a:r>
              <a:rPr lang="tr-TR" dirty="0"/>
              <a:t>omuz hizasında aralık ve </a:t>
            </a:r>
            <a:r>
              <a:rPr lang="tr-TR" dirty="0" smtClean="0"/>
              <a:t>kolların başının </a:t>
            </a:r>
            <a:r>
              <a:rPr lang="tr-TR" dirty="0"/>
              <a:t>üstünde gergin biçimde, sırtüstü yere </a:t>
            </a:r>
            <a:r>
              <a:rPr lang="tr-TR" dirty="0" smtClean="0"/>
              <a:t>uzan. </a:t>
            </a:r>
            <a:r>
              <a:rPr lang="tr-TR" dirty="0"/>
              <a:t>Karın </a:t>
            </a:r>
            <a:r>
              <a:rPr lang="tr-TR" dirty="0" smtClean="0"/>
              <a:t>kaslarını serbest bırak ve</a:t>
            </a:r>
            <a:r>
              <a:rPr lang="tr-TR" dirty="0" smtClean="0"/>
              <a:t> </a:t>
            </a:r>
            <a:r>
              <a:rPr lang="tr-TR" dirty="0" smtClean="0"/>
              <a:t>onları</a:t>
            </a:r>
            <a:r>
              <a:rPr lang="tr-TR" dirty="0" smtClean="0"/>
              <a:t> vücudunun </a:t>
            </a:r>
            <a:r>
              <a:rPr lang="tr-TR" dirty="0"/>
              <a:t>merkezi olarak hayal </a:t>
            </a:r>
            <a:r>
              <a:rPr lang="tr-TR" dirty="0" smtClean="0"/>
              <a:t>et. Bu sırada </a:t>
            </a:r>
            <a:r>
              <a:rPr lang="tr-TR" dirty="0"/>
              <a:t>ayak </a:t>
            </a:r>
            <a:r>
              <a:rPr lang="tr-TR" dirty="0" smtClean="0"/>
              <a:t>parmaklarına doğru uzan </a:t>
            </a:r>
            <a:r>
              <a:rPr lang="tr-TR" dirty="0"/>
              <a:t>ve </a:t>
            </a:r>
            <a:r>
              <a:rPr lang="tr-TR" dirty="0" smtClean="0"/>
              <a:t>ellerinin </a:t>
            </a:r>
            <a:r>
              <a:rPr lang="tr-TR" dirty="0"/>
              <a:t>de odanın diğer ucuna kadar </a:t>
            </a:r>
            <a:r>
              <a:rPr lang="tr-TR" dirty="0" smtClean="0"/>
              <a:t>uzandığını </a:t>
            </a:r>
            <a:r>
              <a:rPr lang="tr-TR" dirty="0"/>
              <a:t>hayal </a:t>
            </a:r>
            <a:r>
              <a:rPr lang="tr-TR" dirty="0" smtClean="0"/>
              <a:t>et.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Derin nefes </a:t>
            </a:r>
            <a:r>
              <a:rPr lang="tr-TR" dirty="0" smtClean="0"/>
              <a:t>al, </a:t>
            </a:r>
            <a:r>
              <a:rPr lang="tr-TR" dirty="0"/>
              <a:t>10-30 saniye kadar </a:t>
            </a:r>
            <a:r>
              <a:rPr lang="tr-TR" dirty="0" smtClean="0"/>
              <a:t>tut ve nefesini ver.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939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Lying</a:t>
            </a:r>
            <a:r>
              <a:rPr lang="tr-TR" dirty="0"/>
              <a:t> </a:t>
            </a:r>
            <a:r>
              <a:rPr lang="tr-TR" dirty="0" err="1"/>
              <a:t>Double</a:t>
            </a:r>
            <a:r>
              <a:rPr lang="tr-TR" dirty="0"/>
              <a:t> </a:t>
            </a:r>
            <a:r>
              <a:rPr lang="tr-TR" dirty="0" err="1"/>
              <a:t>Knee</a:t>
            </a:r>
            <a:r>
              <a:rPr lang="tr-TR" dirty="0"/>
              <a:t> </a:t>
            </a:r>
            <a:r>
              <a:rPr lang="tr-TR" dirty="0" err="1"/>
              <a:t>Hug</a:t>
            </a:r>
            <a:endParaRPr lang="tr-TR" dirty="0"/>
          </a:p>
        </p:txBody>
      </p:sp>
      <p:pic>
        <p:nvPicPr>
          <p:cNvPr id="2050" name="Picture 2" descr="C:\Users\casper\Desktop\egzersiz resimler\Bitenler\24_Lying_Double_Knee_Hug_DSC_7321.JPG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698477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65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3816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Bacaklarını </a:t>
            </a:r>
            <a:r>
              <a:rPr lang="tr-TR" dirty="0"/>
              <a:t>uzatarak sırtüstü yere </a:t>
            </a:r>
            <a:r>
              <a:rPr lang="tr-TR" dirty="0" smtClean="0"/>
              <a:t>uzan. Sırtın aşağıda, kalçan </a:t>
            </a:r>
            <a:r>
              <a:rPr lang="tr-TR" dirty="0"/>
              <a:t>yukarda </a:t>
            </a:r>
            <a:r>
              <a:rPr lang="tr-TR" dirty="0" smtClean="0"/>
              <a:t>kalacak şekilde,</a:t>
            </a:r>
            <a:r>
              <a:rPr lang="tr-TR" dirty="0" smtClean="0"/>
              <a:t> </a:t>
            </a:r>
            <a:r>
              <a:rPr lang="tr-TR" dirty="0"/>
              <a:t>iki </a:t>
            </a:r>
            <a:r>
              <a:rPr lang="tr-TR" dirty="0" smtClean="0"/>
              <a:t>dizini de göğsüne </a:t>
            </a:r>
            <a:r>
              <a:rPr lang="tr-TR" dirty="0"/>
              <a:t>doğru </a:t>
            </a:r>
            <a:r>
              <a:rPr lang="tr-TR" dirty="0" smtClean="0"/>
              <a:t>bük ve ellerini dizlerinin </a:t>
            </a:r>
            <a:r>
              <a:rPr lang="tr-TR" dirty="0"/>
              <a:t>üzerinde </a:t>
            </a:r>
            <a:r>
              <a:rPr lang="tr-TR" dirty="0" smtClean="0"/>
              <a:t>birleştir.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Derin nefes </a:t>
            </a:r>
            <a:r>
              <a:rPr lang="tr-TR" dirty="0" smtClean="0"/>
              <a:t>al ve </a:t>
            </a:r>
            <a:r>
              <a:rPr lang="tr-TR" dirty="0"/>
              <a:t>10- 30 saniye kadar </a:t>
            </a:r>
            <a:r>
              <a:rPr lang="tr-TR" dirty="0" smtClean="0"/>
              <a:t>tut ve nefesini ver.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429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Lying</a:t>
            </a:r>
            <a:r>
              <a:rPr lang="tr-TR" dirty="0"/>
              <a:t> </a:t>
            </a:r>
            <a:r>
              <a:rPr lang="tr-TR" dirty="0" err="1"/>
              <a:t>Hamstring</a:t>
            </a:r>
            <a:r>
              <a:rPr lang="tr-TR" dirty="0"/>
              <a:t> </a:t>
            </a:r>
            <a:r>
              <a:rPr lang="tr-TR" dirty="0" err="1"/>
              <a:t>Stretch</a:t>
            </a:r>
            <a:endParaRPr lang="tr-TR" dirty="0"/>
          </a:p>
        </p:txBody>
      </p:sp>
      <p:pic>
        <p:nvPicPr>
          <p:cNvPr id="3074" name="Picture 2" descr="C:\Users\casper\Desktop\egzersiz resimler\Bitenler\25_Lying_Hamstring_Strech_DSC_7322.JPG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590465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24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403</Words>
  <Application>Microsoft Office PowerPoint</Application>
  <PresentationFormat>Ekran Gösterisi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14</vt:i4>
      </vt:variant>
    </vt:vector>
  </HeadingPairs>
  <TitlesOfParts>
    <vt:vector size="16" baseType="lpstr">
      <vt:lpstr>Ofis Teması</vt:lpstr>
      <vt:lpstr>Office Theme</vt:lpstr>
      <vt:lpstr>PowerPoint Sunusu</vt:lpstr>
      <vt:lpstr>PowerPoint Sunusu</vt:lpstr>
      <vt:lpstr>   BEL AĞRISI İÇİN EGZERSİZLER</vt:lpstr>
      <vt:lpstr>PowerPoint Sunusu</vt:lpstr>
      <vt:lpstr>Lying Abs Stretch</vt:lpstr>
      <vt:lpstr>PowerPoint Sunusu</vt:lpstr>
      <vt:lpstr>Lying Double Knee Hug</vt:lpstr>
      <vt:lpstr>PowerPoint Sunusu</vt:lpstr>
      <vt:lpstr>Lying Hamstring Stretch</vt:lpstr>
      <vt:lpstr>PowerPoint Sunusu</vt:lpstr>
      <vt:lpstr>Cat Stretch</vt:lpstr>
      <vt:lpstr>PowerPoint Sunusu</vt:lpstr>
      <vt:lpstr>Child's Pose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bekilevi</cp:lastModifiedBy>
  <cp:revision>26</cp:revision>
  <dcterms:created xsi:type="dcterms:W3CDTF">2013-11-08T08:55:05Z</dcterms:created>
  <dcterms:modified xsi:type="dcterms:W3CDTF">2013-11-08T15:45:10Z</dcterms:modified>
</cp:coreProperties>
</file>